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31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 snapToObjects="1">
      <p:cViewPr varScale="1">
        <p:scale>
          <a:sx n="75" d="100"/>
          <a:sy n="75" d="100"/>
        </p:scale>
        <p:origin x="3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0A389-8E09-4303-A75A-83BBE7351D11}" type="datetimeFigureOut">
              <a:rPr lang="en-US" smtClean="0"/>
              <a:t>3/25/2021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EE096-7C86-40EC-8209-5AB7A2B6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749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EE096-7C86-40EC-8209-5AB7A2B62C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08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10DF-B555-4D30-B35E-2297D59E32D0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10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1D79F-E600-4AC1-A639-0B9FB8286C38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455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F5D60-A842-4D08-9D7D-A7A57AB501A2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870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685800" indent="-228600">
              <a:buFont typeface="Courier New" panose="02070309020205020404" pitchFamily="49" charset="0"/>
              <a:buChar char="o"/>
              <a:defRPr/>
            </a:lvl2pPr>
            <a:lvl4pPr marL="1600200" indent="-228600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2F1F9-9322-493A-A9EE-BB75692CE5F5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591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8DE51-4D5E-4D23-8181-86A5B05D5351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394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99FCA-87F3-427A-B1A2-15346103C68A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140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DF709-7E2D-49E6-A629-D8E3363D194F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714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0A921-9375-4BAA-A7C2-7975528669FA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892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5425-F285-48AE-A409-A618E3EEA628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138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6A94D-7D6A-4378-93F6-A3A33186E34B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59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FC0F9-687B-4417-9D77-CE2D7AD8C321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113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91916A1-FEE7-41E7-BEE3-2B4941A6F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75990" y="62886"/>
            <a:ext cx="11708355" cy="6301715"/>
            <a:chOff x="175990" y="62886"/>
            <a:chExt cx="11708355" cy="6301715"/>
          </a:xfrm>
        </p:grpSpPr>
        <p:sp useBgFill="1">
          <p:nvSpPr>
            <p:cNvPr id="18" name="Graphic 10">
              <a:extLst>
                <a:ext uri="{FF2B5EF4-FFF2-40B4-BE49-F238E27FC236}">
                  <a16:creationId xmlns:a16="http://schemas.microsoft.com/office/drawing/2014/main" id="{EAFF5F08-677C-4873-9274-02B6FE751044}"/>
                </a:ext>
              </a:extLst>
            </p:cNvPr>
            <p:cNvSpPr/>
            <p:nvPr/>
          </p:nvSpPr>
          <p:spPr>
            <a:xfrm rot="2700000">
              <a:off x="175990" y="525742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9" name="Graphic 10">
              <a:extLst>
                <a:ext uri="{FF2B5EF4-FFF2-40B4-BE49-F238E27FC236}">
                  <a16:creationId xmlns:a16="http://schemas.microsoft.com/office/drawing/2014/main" id="{16514C65-F179-4953-B660-5FC657697957}"/>
                </a:ext>
              </a:extLst>
            </p:cNvPr>
            <p:cNvSpPr/>
            <p:nvPr/>
          </p:nvSpPr>
          <p:spPr>
            <a:xfrm rot="2700000">
              <a:off x="8482021" y="62886"/>
              <a:ext cx="2322574" cy="2322574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0" name="Graphic 10">
              <a:extLst>
                <a:ext uri="{FF2B5EF4-FFF2-40B4-BE49-F238E27FC236}">
                  <a16:creationId xmlns:a16="http://schemas.microsoft.com/office/drawing/2014/main" id="{DF5DA89C-9FED-4AE0-8C36-20612E77FAC0}"/>
                </a:ext>
              </a:extLst>
            </p:cNvPr>
            <p:cNvSpPr/>
            <p:nvPr/>
          </p:nvSpPr>
          <p:spPr>
            <a:xfrm rot="2700000">
              <a:off x="10578627" y="5015941"/>
              <a:ext cx="925287" cy="925287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21" name="Oval 20">
              <a:extLst>
                <a:ext uri="{FF2B5EF4-FFF2-40B4-BE49-F238E27FC236}">
                  <a16:creationId xmlns:a16="http://schemas.microsoft.com/office/drawing/2014/main" id="{FB98224C-F1DB-4F10-9B7F-93B86BA13F40}"/>
                </a:ext>
              </a:extLst>
            </p:cNvPr>
            <p:cNvSpPr/>
            <p:nvPr/>
          </p:nvSpPr>
          <p:spPr>
            <a:xfrm rot="10800000">
              <a:off x="11622685" y="6102941"/>
              <a:ext cx="261660" cy="261660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2" name="Oval 21">
              <a:extLst>
                <a:ext uri="{FF2B5EF4-FFF2-40B4-BE49-F238E27FC236}">
                  <a16:creationId xmlns:a16="http://schemas.microsoft.com/office/drawing/2014/main" id="{9AE1FC9E-06C9-4A12-8BE7-766C3DA8B9AC}"/>
                </a:ext>
              </a:extLst>
            </p:cNvPr>
            <p:cNvSpPr/>
            <p:nvPr/>
          </p:nvSpPr>
          <p:spPr>
            <a:xfrm rot="10800000">
              <a:off x="11352354" y="406586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23" name="Oval 22">
              <a:extLst>
                <a:ext uri="{FF2B5EF4-FFF2-40B4-BE49-F238E27FC236}">
                  <a16:creationId xmlns:a16="http://schemas.microsoft.com/office/drawing/2014/main" id="{29954B75-D8C7-439C-A014-E644E3E2C0A5}"/>
                </a:ext>
              </a:extLst>
            </p:cNvPr>
            <p:cNvSpPr/>
            <p:nvPr/>
          </p:nvSpPr>
          <p:spPr>
            <a:xfrm rot="10800000">
              <a:off x="1678231" y="427615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DFD30-2122-4F4A-97B4-D0A849E36C5F}" type="datetime1">
              <a:rPr lang="en-US" smtClean="0"/>
              <a:t>3/25/2021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008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008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5D71E-5CDF-4C93-8A75-5B916FDC5B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518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Segoe UI" panose="020B0502040204020203" pitchFamily="34" charset="0"/>
        <a:buChar char="+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egoe UI" panose="020B0502040204020203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4AC845D6-0A0D-4E87-9A13-D7DBD1B481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-8447" y="10"/>
            <a:ext cx="12191980" cy="685798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9ECC79D-12AA-4AB2-AA58-D0472E0947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727F2-C4E8-E147-A879-DA051A544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7409" y="728905"/>
            <a:ext cx="4961347" cy="3184274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  <a:latin typeface="Chalkboard SE" panose="03050602040202020205" pitchFamily="66" charset="77"/>
              </a:rPr>
              <a:t>Stock Market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49F69D-D0F6-564D-957F-1C0D68E2F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410" y="4072045"/>
            <a:ext cx="4207585" cy="570030"/>
          </a:xfrm>
        </p:spPr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rgbClr val="FFFFFF"/>
                </a:solidFill>
                <a:latin typeface="Chalkboard SE" panose="03050602040202020205" pitchFamily="66" charset="77"/>
              </a:rPr>
              <a:t>Team: CRYPTOMANIACS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2F6F869-F143-4607-BEE5-AA6FEB71E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77400" y="254882"/>
            <a:ext cx="1942299" cy="2505141"/>
            <a:chOff x="559425" y="344186"/>
            <a:chExt cx="1942299" cy="2505141"/>
          </a:xfrm>
        </p:grpSpPr>
        <p:sp useBgFill="1">
          <p:nvSpPr>
            <p:cNvPr id="14" name="Graphic 10">
              <a:extLst>
                <a:ext uri="{FF2B5EF4-FFF2-40B4-BE49-F238E27FC236}">
                  <a16:creationId xmlns:a16="http://schemas.microsoft.com/office/drawing/2014/main" id="{C75470B2-BBA7-4280-A6F6-FAE9E9F1C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559425" y="995030"/>
              <a:ext cx="1066799" cy="1066799"/>
            </a:xfrm>
            <a:custGeom>
              <a:avLst/>
              <a:gdLst>
                <a:gd name="connsiteX0" fmla="*/ 4053340 w 6859500"/>
                <a:gd name="connsiteY0" fmla="*/ 6235893 h 6859500"/>
                <a:gd name="connsiteX1" fmla="*/ 4053340 w 6859500"/>
                <a:gd name="connsiteY1" fmla="*/ 4053340 h 6859500"/>
                <a:gd name="connsiteX2" fmla="*/ 6235893 w 6859500"/>
                <a:gd name="connsiteY2" fmla="*/ 4053340 h 6859500"/>
                <a:gd name="connsiteX3" fmla="*/ 6859501 w 6859500"/>
                <a:gd name="connsiteY3" fmla="*/ 3429731 h 6859500"/>
                <a:gd name="connsiteX4" fmla="*/ 6235893 w 6859500"/>
                <a:gd name="connsiteY4" fmla="*/ 2806123 h 6859500"/>
                <a:gd name="connsiteX5" fmla="*/ 4053340 w 6859500"/>
                <a:gd name="connsiteY5" fmla="*/ 2806123 h 6859500"/>
                <a:gd name="connsiteX6" fmla="*/ 4053340 w 6859500"/>
                <a:gd name="connsiteY6" fmla="*/ 623608 h 6859500"/>
                <a:gd name="connsiteX7" fmla="*/ 3429731 w 6859500"/>
                <a:gd name="connsiteY7" fmla="*/ 0 h 6859500"/>
                <a:gd name="connsiteX8" fmla="*/ 2806123 w 6859500"/>
                <a:gd name="connsiteY8" fmla="*/ 623608 h 6859500"/>
                <a:gd name="connsiteX9" fmla="*/ 2806123 w 6859500"/>
                <a:gd name="connsiteY9" fmla="*/ 2806161 h 6859500"/>
                <a:gd name="connsiteX10" fmla="*/ 623608 w 6859500"/>
                <a:gd name="connsiteY10" fmla="*/ 2806161 h 6859500"/>
                <a:gd name="connsiteX11" fmla="*/ 0 w 6859500"/>
                <a:gd name="connsiteY11" fmla="*/ 3429731 h 6859500"/>
                <a:gd name="connsiteX12" fmla="*/ 623608 w 6859500"/>
                <a:gd name="connsiteY12" fmla="*/ 4053340 h 6859500"/>
                <a:gd name="connsiteX13" fmla="*/ 2806161 w 6859500"/>
                <a:gd name="connsiteY13" fmla="*/ 4053340 h 6859500"/>
                <a:gd name="connsiteX14" fmla="*/ 2806161 w 6859500"/>
                <a:gd name="connsiteY14" fmla="*/ 6235893 h 6859500"/>
                <a:gd name="connsiteX15" fmla="*/ 3429770 w 6859500"/>
                <a:gd name="connsiteY15" fmla="*/ 6859501 h 6859500"/>
                <a:gd name="connsiteX16" fmla="*/ 4053340 w 6859500"/>
                <a:gd name="connsiteY16" fmla="*/ 6235893 h 6859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59500" h="6859500">
                  <a:moveTo>
                    <a:pt x="4053340" y="6235893"/>
                  </a:moveTo>
                  <a:lnTo>
                    <a:pt x="4053340" y="4053340"/>
                  </a:lnTo>
                  <a:lnTo>
                    <a:pt x="6235893" y="4053340"/>
                  </a:lnTo>
                  <a:cubicBezTo>
                    <a:pt x="6580293" y="4053340"/>
                    <a:pt x="6859501" y="3774132"/>
                    <a:pt x="6859501" y="3429731"/>
                  </a:cubicBezTo>
                  <a:cubicBezTo>
                    <a:pt x="6859501" y="3085330"/>
                    <a:pt x="6580332" y="2806123"/>
                    <a:pt x="6235893" y="2806123"/>
                  </a:cubicBezTo>
                  <a:lnTo>
                    <a:pt x="4053340" y="2806123"/>
                  </a:lnTo>
                  <a:lnTo>
                    <a:pt x="4053340" y="623608"/>
                  </a:lnTo>
                  <a:cubicBezTo>
                    <a:pt x="4053340" y="279208"/>
                    <a:pt x="3774171" y="0"/>
                    <a:pt x="3429731" y="0"/>
                  </a:cubicBezTo>
                  <a:cubicBezTo>
                    <a:pt x="3085330" y="0"/>
                    <a:pt x="2806123" y="279208"/>
                    <a:pt x="2806123" y="623608"/>
                  </a:cubicBezTo>
                  <a:lnTo>
                    <a:pt x="2806123" y="2806161"/>
                  </a:lnTo>
                  <a:lnTo>
                    <a:pt x="623608" y="2806161"/>
                  </a:lnTo>
                  <a:cubicBezTo>
                    <a:pt x="279208" y="2806161"/>
                    <a:pt x="0" y="3085369"/>
                    <a:pt x="0" y="3429731"/>
                  </a:cubicBezTo>
                  <a:cubicBezTo>
                    <a:pt x="0" y="3774132"/>
                    <a:pt x="279208" y="4053340"/>
                    <a:pt x="623608" y="4053340"/>
                  </a:cubicBezTo>
                  <a:lnTo>
                    <a:pt x="2806161" y="4053340"/>
                  </a:lnTo>
                  <a:lnTo>
                    <a:pt x="2806161" y="6235893"/>
                  </a:lnTo>
                  <a:cubicBezTo>
                    <a:pt x="2806161" y="6580293"/>
                    <a:pt x="3085369" y="6859501"/>
                    <a:pt x="3429770" y="6859501"/>
                  </a:cubicBezTo>
                  <a:cubicBezTo>
                    <a:pt x="3774171" y="6859501"/>
                    <a:pt x="4053340" y="6580293"/>
                    <a:pt x="4053340" y="6235893"/>
                  </a:cubicBezTo>
                  <a:close/>
                </a:path>
              </a:pathLst>
            </a:cu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5" name="Oval 14">
              <a:extLst>
                <a:ext uri="{FF2B5EF4-FFF2-40B4-BE49-F238E27FC236}">
                  <a16:creationId xmlns:a16="http://schemas.microsoft.com/office/drawing/2014/main" id="{9A54C6CC-DDAA-4A39-ADF6-3C8475C59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286000" y="1378534"/>
              <a:ext cx="215724" cy="215724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6" name="Oval 15">
              <a:extLst>
                <a:ext uri="{FF2B5EF4-FFF2-40B4-BE49-F238E27FC236}">
                  <a16:creationId xmlns:a16="http://schemas.microsoft.com/office/drawing/2014/main" id="{714358CC-CF77-4F38-89E2-D6A3ABD0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610155" y="344186"/>
              <a:ext cx="474023" cy="474023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 useBgFill="1">
          <p:nvSpPr>
            <p:cNvPr id="17" name="Oval 16">
              <a:extLst>
                <a:ext uri="{FF2B5EF4-FFF2-40B4-BE49-F238E27FC236}">
                  <a16:creationId xmlns:a16="http://schemas.microsoft.com/office/drawing/2014/main" id="{0CB44DA0-4772-4F1E-982F-12BAC7C584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838200" y="2514942"/>
              <a:ext cx="334385" cy="334385"/>
            </a:xfrm>
            <a:prstGeom prst="ellipse">
              <a:avLst/>
            </a:prstGeom>
            <a:ln w="3848" cap="flat">
              <a:noFill/>
              <a:prstDash val="solid"/>
              <a:miter/>
            </a:ln>
            <a:effectLst>
              <a:glow rad="152400">
                <a:srgbClr val="000000">
                  <a:alpha val="4000"/>
                </a:srgbClr>
              </a:glow>
              <a:outerShdw blurRad="101600" dist="38100" dir="16200000" rotWithShape="0">
                <a:srgbClr val="000000">
                  <a:alpha val="5000"/>
                </a:srgb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90AE1D61-A1A7-4E1D-B073-3D682D3448DD}"/>
              </a:ext>
            </a:extLst>
          </p:cNvPr>
          <p:cNvSpPr txBox="1"/>
          <p:nvPr/>
        </p:nvSpPr>
        <p:spPr>
          <a:xfrm flipH="1">
            <a:off x="601132" y="4927600"/>
            <a:ext cx="4297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GOA INSTITUTE OF MANAGEMENT</a:t>
            </a:r>
          </a:p>
        </p:txBody>
      </p:sp>
    </p:spTree>
    <p:extLst>
      <p:ext uri="{BB962C8B-B14F-4D97-AF65-F5344CB8AC3E}">
        <p14:creationId xmlns:p14="http://schemas.microsoft.com/office/powerpoint/2010/main" val="74408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940DD-F0F8-443A-925B-B5166BEE9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Predicted Top 10 Stocks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99D911C-630D-4DBD-BF16-D950B20CC2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6391099"/>
              </p:ext>
            </p:extLst>
          </p:nvPr>
        </p:nvGraphicFramePr>
        <p:xfrm>
          <a:off x="592667" y="1363133"/>
          <a:ext cx="10761135" cy="468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2227">
                  <a:extLst>
                    <a:ext uri="{9D8B030D-6E8A-4147-A177-3AD203B41FA5}">
                      <a16:colId xmlns:a16="http://schemas.microsoft.com/office/drawing/2014/main" val="3104991829"/>
                    </a:ext>
                  </a:extLst>
                </a:gridCol>
                <a:gridCol w="2152227">
                  <a:extLst>
                    <a:ext uri="{9D8B030D-6E8A-4147-A177-3AD203B41FA5}">
                      <a16:colId xmlns:a16="http://schemas.microsoft.com/office/drawing/2014/main" val="2144829697"/>
                    </a:ext>
                  </a:extLst>
                </a:gridCol>
                <a:gridCol w="2152227">
                  <a:extLst>
                    <a:ext uri="{9D8B030D-6E8A-4147-A177-3AD203B41FA5}">
                      <a16:colId xmlns:a16="http://schemas.microsoft.com/office/drawing/2014/main" val="1451356418"/>
                    </a:ext>
                  </a:extLst>
                </a:gridCol>
                <a:gridCol w="2152227">
                  <a:extLst>
                    <a:ext uri="{9D8B030D-6E8A-4147-A177-3AD203B41FA5}">
                      <a16:colId xmlns:a16="http://schemas.microsoft.com/office/drawing/2014/main" val="3062193297"/>
                    </a:ext>
                  </a:extLst>
                </a:gridCol>
                <a:gridCol w="2152227">
                  <a:extLst>
                    <a:ext uri="{9D8B030D-6E8A-4147-A177-3AD203B41FA5}">
                      <a16:colId xmlns:a16="http://schemas.microsoft.com/office/drawing/2014/main" val="1129494417"/>
                    </a:ext>
                  </a:extLst>
                </a:gridCol>
              </a:tblGrid>
              <a:tr h="41288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Sr. No.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Top 10 Stocks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Avg </a:t>
                      </a:r>
                      <a:r>
                        <a:rPr lang="en-US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Predicted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Actual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ge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Difference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372969674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Carrier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42.2875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40.61333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4.122209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136033063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Discovery Communications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73.74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71.05333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3.781197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9077808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Discovery Inc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63.02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60.72333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3.782181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35576598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Expedia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175.92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125.1633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40.55234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141189869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General Motors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49.245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56.69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-13.1328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49615755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Lennar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93.66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95.63333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-2.06344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83000890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News Corp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24.175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24.19667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-0.08954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079458107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News Corp Class A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25.105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26.09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-3.77539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67547098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ViacomCBS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97.9825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87.23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12.32661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469206216"/>
                  </a:ext>
                </a:extLst>
              </a:tr>
              <a:tr h="412885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Whirlpool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215.435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215.4667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-0.0147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098879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347714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XO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Custom 40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XOVTI" id="{DC540DBD-7FF5-4942-921A-CFF95ECB90AA}" vid="{E72E4198-D957-48FD-B88D-6DAFC89EAFA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95</Words>
  <Application>Microsoft Office PowerPoint</Application>
  <PresentationFormat>Widescreen</PresentationFormat>
  <Paragraphs>60</Paragraphs>
  <Slides>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Chalkboard SE</vt:lpstr>
      <vt:lpstr>Courier New</vt:lpstr>
      <vt:lpstr>Open sans</vt:lpstr>
      <vt:lpstr>Segoe UI</vt:lpstr>
      <vt:lpstr>MinimalXOVTI</vt:lpstr>
      <vt:lpstr>Stock Market Prediction</vt:lpstr>
      <vt:lpstr>Predicted Top 10 Stocks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Prediction</dc:title>
  <dc:creator>Himanshi Swaroop (BDA 19-21)</dc:creator>
  <cp:lastModifiedBy>lenovo</cp:lastModifiedBy>
  <cp:revision>23</cp:revision>
  <dcterms:created xsi:type="dcterms:W3CDTF">2021-03-23T06:55:37Z</dcterms:created>
  <dcterms:modified xsi:type="dcterms:W3CDTF">2021-03-25T16:33:26Z</dcterms:modified>
</cp:coreProperties>
</file>

<file path=docProps/thumbnail.jpeg>
</file>